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2" r:id="rId26"/>
    <p:sldId id="281" r:id="rId27"/>
    <p:sldId id="283" r:id="rId28"/>
    <p:sldId id="284" r:id="rId29"/>
    <p:sldId id="285" r:id="rId30"/>
    <p:sldId id="26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34A237-8145-4A89-9F48-A72EB3B0A144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77"/>
            <p14:sldId id="279"/>
            <p14:sldId id="278"/>
            <p14:sldId id="280"/>
            <p14:sldId id="282"/>
            <p14:sldId id="281"/>
            <p14:sldId id="283"/>
            <p14:sldId id="284"/>
            <p14:sldId id="28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49" autoAdjust="0"/>
  </p:normalViewPr>
  <p:slideViewPr>
    <p:cSldViewPr snapToGrid="0">
      <p:cViewPr>
        <p:scale>
          <a:sx n="75" d="100"/>
          <a:sy n="75" d="100"/>
        </p:scale>
        <p:origin x="183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15517-277C-4D07-AFF6-CE7BE7B7F67A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1E73C-3BC3-4F36-B883-B91DEB64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0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F65E8-1CC8-437C-838D-7A6555E11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F4C2AE-6E30-49A8-A9DB-06B377B4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EA3DF-13D6-44B7-95FB-666E033B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8A823-31AE-4CA5-887E-B243372A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A6CCD-B0B2-4196-A15A-5851F2A7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2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91DF2-61B9-4F78-9F9F-4B1396B4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B3CC23-8846-46AC-8411-AAE0A0516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01B93-BA19-4CB6-953F-91DBD425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6132E-D1EC-4B15-9127-6AF4203D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D8588-7D20-4152-A280-AE9247AB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57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7D397C-BC2D-486C-9870-81305778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22607E-451F-4E24-8072-65CCB296F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5D56F-D529-4FF9-885E-212938A6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41C1B-CD42-43CB-BD67-71D8DE5A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EB4F68-9BD6-440C-AEB4-C7AC9064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917DB-EFE7-418C-9884-32B621F7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E0222-C798-40CF-B6D2-52509580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82E41-8D33-4A6E-AA28-4F54006F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569DC-D66F-47F9-B31B-1649160E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D300B-DC8C-42BE-95D1-AC112F80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6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B8870-432A-495A-8D78-5A81AEA8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85BF99-5D9A-41CE-A2E8-B3CF5EC9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32ABA-4E2D-4506-9DD9-7AFA13B9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E0BA9C-9399-4E4E-A419-6714798A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60A1D-E2F1-4021-BECA-5E840564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2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89BCB-7921-4DD5-847C-2830322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D782A-894D-4770-AF3E-32DE07C17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2843A5-4835-478D-8789-6260E6C9B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F84904-9224-4AC3-8578-89F63023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9C7DB-C219-451E-B41F-DE31E1D4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F4D016-DA78-4999-94BF-9DE8A99C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1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D7870-033F-40A0-BA3A-AD63D38B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630288-D434-4595-BCF5-734BB6454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CCB56E-1929-4FDB-9924-7DAAFCD18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A9916E-73AD-419A-B74E-DDF9A7345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AB1676-1DC1-4554-9DE0-9B0151D83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F9B4FD-3E4E-46F6-896F-A963A87E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C1840-A875-4284-95AC-426EF61F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1562D1-8047-46D1-97CE-25915D19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09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AA7C8-6583-4C88-8530-39414C8B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6C5E1E-24C0-44B0-8EF9-3EAFA7C9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2010C4-344E-4999-8C16-B3F8D631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AB9D5-6F49-4F11-8BDD-4DF4167F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72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943D1D-CFC3-4C1B-A3C3-447184AF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64A937-2E06-42C4-988C-7FDED4A0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E642D-1DDA-4037-91C5-1C9D5E8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2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6C972-D13F-4063-8F9B-3A2633D3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FF4DC-4BFD-48C9-8583-0F153B620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E2760B-8CBB-4E1D-AA79-7B191FD17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E45E92-7DF7-4385-8154-8FE95965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591742-1653-474B-A7D1-4C73135D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23956C-F206-491A-AE59-1C976972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77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5244-D518-4238-965D-550119C9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8E7BB8-77A7-4130-A89B-6624029CB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BE7072-DC59-4A46-9148-F8AFE3EEC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71B569-4DF7-4890-AA9C-C643FC89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37B51-E98E-4B38-ACD4-16512309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438B57-A946-4588-96CE-FB7F724F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3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684150-EDB6-4EB2-89F2-40D4196B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F79A5-54A6-44E4-800A-44620ADD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0D750-84D3-4122-8A8C-4E548AA98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87A4-FEFE-44B5-9B83-596777867D2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C5D43-D56E-405A-A9C7-8B97FD454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96156-0ED1-45F5-84D3-8388042E0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8C307-C600-47B4-94A9-DDFCE50E9B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6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C55B9-F6CB-4485-9AAC-5B5F78C29922}"/>
              </a:ext>
            </a:extLst>
          </p:cNvPr>
          <p:cNvSpPr txBox="1"/>
          <p:nvPr/>
        </p:nvSpPr>
        <p:spPr>
          <a:xfrm>
            <a:off x="3676073" y="1884218"/>
            <a:ext cx="6243782" cy="117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60701-D293-415F-89E2-C32AFAA4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88"/>
            <a:ext cx="12192000" cy="508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51F2AD-A443-45EE-8CD2-0DEAC894A82A}"/>
              </a:ext>
            </a:extLst>
          </p:cNvPr>
          <p:cNvSpPr txBox="1"/>
          <p:nvPr/>
        </p:nvSpPr>
        <p:spPr>
          <a:xfrm>
            <a:off x="4419600" y="600000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2020.03.13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3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7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2.4 XMM-Newton late time spectrum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/>
              <p:nvPr/>
            </p:nvSpPr>
            <p:spPr>
              <a:xfrm>
                <a:off x="476480" y="1617132"/>
                <a:ext cx="51432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 PL+BB model fitted well the XMM-Newton late time spectral data (~ 10^5 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±0.05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/>
                  <a:t>, consistent with late XRT spectrum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0" y="1617132"/>
                <a:ext cx="5143269" cy="2031325"/>
              </a:xfrm>
              <a:prstGeom prst="rect">
                <a:avLst/>
              </a:prstGeom>
              <a:blipFill>
                <a:blip r:embed="rId2"/>
                <a:stretch>
                  <a:fillRect l="-711" t="-1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3042DA4-61CE-4C4D-840E-662C36F2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0" y="3648457"/>
            <a:ext cx="6352945" cy="1902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A4D395-08C0-4E20-A640-1B07C5FD8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966" y="287758"/>
            <a:ext cx="4694279" cy="60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7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2.5 Radio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476480" y="1307057"/>
            <a:ext cx="5619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From EVN and VLBA 5 GHz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source </a:t>
            </a:r>
            <a:r>
              <a:rPr lang="en-US" altLang="zh-CN" b="1" dirty="0"/>
              <a:t>flux density </a:t>
            </a:r>
            <a:r>
              <a:rPr lang="en-US" altLang="zh-CN" dirty="0"/>
              <a:t>decreased by ~50% from 22d to 89d, and a further ~50% from 89d to 140d.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From the </a:t>
            </a:r>
            <a:r>
              <a:rPr lang="en-US" altLang="zh-CN" dirty="0" err="1"/>
              <a:t>nealy</a:t>
            </a:r>
            <a:r>
              <a:rPr lang="en-US" altLang="zh-CN" dirty="0"/>
              <a:t> simultaneous VLBA multi-λ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spectral index β = 0.7–0.9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21CB07-02EA-4E3E-80AA-1278A23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60" y="4028736"/>
            <a:ext cx="10252480" cy="2522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160BDB-C2C0-4979-B915-F963CBCC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93" y="307263"/>
            <a:ext cx="3758825" cy="34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2.6 Afterglow light curve and spectral energy distributions 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416044" y="1674673"/>
            <a:ext cx="6622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Multiwavelength light curves of the afterglow of GRB 151027A are 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Four </a:t>
            </a:r>
            <a:r>
              <a:rPr lang="en-US" altLang="zh-CN" dirty="0" err="1"/>
              <a:t>epoches</a:t>
            </a:r>
            <a:r>
              <a:rPr lang="en-US" altLang="zh-CN" dirty="0"/>
              <a:t> spectral energy distributions are built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1000 s, 1.8 × 10^4 s, 6 × 10^4 s, 7.7 × 10^6 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BF6EF-9A3A-4FB3-B552-C9AB7B7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92" y="954881"/>
            <a:ext cx="3811738" cy="49482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30BC0E-5719-4D0B-87B3-EBEDBF29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5" y="3741411"/>
            <a:ext cx="6781570" cy="21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FDF912-84C6-49A0-8F9C-15DDB182B972}"/>
              </a:ext>
            </a:extLst>
          </p:cNvPr>
          <p:cNvSpPr txBox="1"/>
          <p:nvPr/>
        </p:nvSpPr>
        <p:spPr>
          <a:xfrm>
            <a:off x="190730" y="140043"/>
            <a:ext cx="590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 Discussion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1B633B-4155-4A5B-9B0B-936CDCDB8502}"/>
              </a:ext>
            </a:extLst>
          </p:cNvPr>
          <p:cNvSpPr txBox="1"/>
          <p:nvPr/>
        </p:nvSpPr>
        <p:spPr>
          <a:xfrm>
            <a:off x="426876" y="993073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Prompt emission and flare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BAF81-A29D-48E0-BA46-70B91A7FD3BB}"/>
              </a:ext>
            </a:extLst>
          </p:cNvPr>
          <p:cNvSpPr txBox="1"/>
          <p:nvPr/>
        </p:nvSpPr>
        <p:spPr>
          <a:xfrm>
            <a:off x="426876" y="2419652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Modelling the afterglow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A0782B-A32B-4215-9CDE-432703A4BCBF}"/>
              </a:ext>
            </a:extLst>
          </p:cNvPr>
          <p:cNvSpPr txBox="1"/>
          <p:nvPr/>
        </p:nvSpPr>
        <p:spPr>
          <a:xfrm>
            <a:off x="1102252" y="3539192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Forward shock + wind CBM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315440-20C7-4E6B-8FB0-C3C3668F6B2E}"/>
              </a:ext>
            </a:extLst>
          </p:cNvPr>
          <p:cNvSpPr txBox="1"/>
          <p:nvPr/>
        </p:nvSpPr>
        <p:spPr>
          <a:xfrm>
            <a:off x="1102252" y="4096293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Possible Supernova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25D8AB-E68F-4E57-B477-8E61225DC33D}"/>
              </a:ext>
            </a:extLst>
          </p:cNvPr>
          <p:cNvSpPr txBox="1"/>
          <p:nvPr/>
        </p:nvSpPr>
        <p:spPr>
          <a:xfrm>
            <a:off x="1102251" y="1551206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‘</a:t>
            </a:r>
            <a:r>
              <a:rPr lang="en-US" altLang="zh-CN" dirty="0"/>
              <a:t>reborn fireball’ model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B922EE-83AF-4150-90BB-BFEAE09B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15" y="521217"/>
            <a:ext cx="4642993" cy="6027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6BE617-1F03-439E-BD7D-6BA3E57A3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2" y="4873027"/>
            <a:ext cx="5755988" cy="16755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CCF4CE-84F7-414F-ACB7-B69652617717}"/>
              </a:ext>
            </a:extLst>
          </p:cNvPr>
          <p:cNvSpPr txBox="1"/>
          <p:nvPr/>
        </p:nvSpPr>
        <p:spPr>
          <a:xfrm>
            <a:off x="1102251" y="2977785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Forward shock + homogeneous CBM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4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23163D-53AB-42A5-AD4C-0ABEB6C1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893" y="261689"/>
            <a:ext cx="4437292" cy="60647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ED7FA5-B64D-4C6A-AECE-A74341C26C4C}"/>
              </a:ext>
            </a:extLst>
          </p:cNvPr>
          <p:cNvSpPr txBox="1"/>
          <p:nvPr/>
        </p:nvSpPr>
        <p:spPr>
          <a:xfrm>
            <a:off x="-116379" y="1028343"/>
            <a:ext cx="66229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coexisting of a BB and non-thermal component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X-ray flare has a very luminous thermal component (~ 10^50 erg/s) </a:t>
            </a:r>
          </a:p>
          <a:p>
            <a:pPr lvl="1"/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thermal luminosity peaks later than the non-thermal component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thermal component contributed to most of the total flux in 0.3-10 keV and to 35% in 0.3-1000keV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The thermal component was still detected by XMM-Newton at late time (10^6 s) spectrum with a luminosity ∼5 × 10^44 erg/s, corresponding to ∼8% of the 0.3–10 keV emission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Discussions are mainly around the BB component</a:t>
            </a:r>
          </a:p>
        </p:txBody>
      </p:sp>
    </p:spTree>
    <p:extLst>
      <p:ext uri="{BB962C8B-B14F-4D97-AF65-F5344CB8AC3E}">
        <p14:creationId xmlns:p14="http://schemas.microsoft.com/office/powerpoint/2010/main" val="217492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0" y="2001408"/>
            <a:ext cx="6622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likely origin of the BB component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Ib</a:t>
            </a:r>
            <a:r>
              <a:rPr lang="en-US" altLang="zh-CN" dirty="0"/>
              <a:t>/c SN?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typical X-ray luminosity of such emission is of ∼10^45 erg/s, lower than our GRB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emission of a hot plasma cocoon?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dirty="0"/>
              <a:t> the expected luminosity of this emission is ~10^47 erg/s, again lower than our case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23163D-53AB-42A5-AD4C-0ABEB6C1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893" y="261689"/>
            <a:ext cx="4437292" cy="60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/>
              <p:nvPr/>
            </p:nvSpPr>
            <p:spPr>
              <a:xfrm>
                <a:off x="-102913" y="1227946"/>
                <a:ext cx="6486295" cy="415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Thermal emission is naturally predicted within a fireball with huge opacity becoming transparent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=2.406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sSubSup>
                                <m:sSub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 Transparency might happen  during accelerating phase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initial fireball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11−12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𝑐𝑚</m:t>
                    </m:r>
                  </m:oMath>
                </a14:m>
                <a:r>
                  <a:rPr lang="en-US" altLang="zh-CN" dirty="0"/>
                  <a:t> (using initial bulk 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lvl="2"/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(ii) Transparency  might happen during the coasting phase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initial fireball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9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𝑐𝑚</m:t>
                    </m:r>
                  </m:oMath>
                </a14:m>
                <a:r>
                  <a:rPr lang="en-US" altLang="zh-CN" dirty="0"/>
                  <a:t> (depends on the blackbody radiative efficiency,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13" y="1227946"/>
                <a:ext cx="6486295" cy="4154471"/>
              </a:xfrm>
              <a:prstGeom prst="rect">
                <a:avLst/>
              </a:prstGeom>
              <a:blipFill>
                <a:blip r:embed="rId2"/>
                <a:stretch>
                  <a:fillRect t="-733" r="-1410" b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9419FB4-1A72-408A-86C2-28C35F7C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51" y="1488742"/>
            <a:ext cx="5592728" cy="388051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498773DC-0C19-4A6B-872A-42813BD2B32F}"/>
              </a:ext>
            </a:extLst>
          </p:cNvPr>
          <p:cNvSpPr/>
          <p:nvPr/>
        </p:nvSpPr>
        <p:spPr>
          <a:xfrm>
            <a:off x="4951368" y="2239646"/>
            <a:ext cx="827314" cy="2090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7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/>
              <p:nvPr/>
            </p:nvSpPr>
            <p:spPr>
              <a:xfrm>
                <a:off x="-102913" y="1227946"/>
                <a:ext cx="6486295" cy="415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Thermal emission is naturally predicted within a fireball with huge opacity becoming transparent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=2.406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sSubSup>
                                <m:sSub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 Transparency might happen  during accelerating phase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initial fireball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11−12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𝑐𝑚</m:t>
                    </m:r>
                  </m:oMath>
                </a14:m>
                <a:r>
                  <a:rPr lang="en-US" altLang="zh-CN" dirty="0"/>
                  <a:t> (using initial bulk 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(ii) Transparency  might happen during the coasting phase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initial fireball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9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𝑐𝑚</m:t>
                    </m:r>
                  </m:oMath>
                </a14:m>
                <a:r>
                  <a:rPr lang="en-US" altLang="zh-CN" dirty="0"/>
                  <a:t> (depends on the blackbody radiative efficiency,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13" y="1227946"/>
                <a:ext cx="6486295" cy="4154471"/>
              </a:xfrm>
              <a:prstGeom prst="rect">
                <a:avLst/>
              </a:prstGeom>
              <a:blipFill>
                <a:blip r:embed="rId2"/>
                <a:stretch>
                  <a:fillRect t="-733" r="-1410" b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E6CD6FC-AABA-4466-A8FA-19537F293548}"/>
              </a:ext>
            </a:extLst>
          </p:cNvPr>
          <p:cNvSpPr txBox="1"/>
          <p:nvPr/>
        </p:nvSpPr>
        <p:spPr>
          <a:xfrm>
            <a:off x="415637" y="6008655"/>
            <a:ext cx="568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 kind of scenario can reach such a radius for initial fireball?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98773DC-0C19-4A6B-872A-42813BD2B32F}"/>
              </a:ext>
            </a:extLst>
          </p:cNvPr>
          <p:cNvSpPr/>
          <p:nvPr/>
        </p:nvSpPr>
        <p:spPr>
          <a:xfrm>
            <a:off x="6096000" y="4825944"/>
            <a:ext cx="359863" cy="2090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70FF1B-80A7-4ABD-ADBA-51FEBEEF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20" y="1227946"/>
            <a:ext cx="5100548" cy="40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1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0" y="845695"/>
            <a:ext cx="621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If the progenitor is produced from the core collapse scenario of a Wolf-</a:t>
            </a:r>
            <a:r>
              <a:rPr lang="en-US" altLang="zh-CN" dirty="0" err="1"/>
              <a:t>Rayet</a:t>
            </a:r>
            <a:r>
              <a:rPr lang="en-US" altLang="zh-CN" dirty="0"/>
              <a:t> star: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710C32-5851-44F0-8922-CE7778638323}"/>
                  </a:ext>
                </a:extLst>
              </p:cNvPr>
              <p:cNvSpPr txBox="1"/>
              <p:nvPr/>
            </p:nvSpPr>
            <p:spPr>
              <a:xfrm>
                <a:off x="1229359" y="1826512"/>
                <a:ext cx="39923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a compact object of ~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5−10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710C32-5851-44F0-8922-CE777863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9" y="1826512"/>
                <a:ext cx="3992346" cy="369332"/>
              </a:xfrm>
              <a:prstGeom prst="rect">
                <a:avLst/>
              </a:prstGeom>
              <a:blipFill>
                <a:blip r:embed="rId2"/>
                <a:stretch>
                  <a:fillRect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006C6D-65CC-49B7-AAD6-F4EED08AE1E8}"/>
                  </a:ext>
                </a:extLst>
              </p:cNvPr>
              <p:cNvSpPr txBox="1"/>
              <p:nvPr/>
            </p:nvSpPr>
            <p:spPr>
              <a:xfrm>
                <a:off x="1229359" y="2688412"/>
                <a:ext cx="39923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: ~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006C6D-65CC-49B7-AAD6-F4EED08A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9" y="2688412"/>
                <a:ext cx="3992346" cy="369332"/>
              </a:xfrm>
              <a:prstGeom prst="rect">
                <a:avLst/>
              </a:prstGeom>
              <a:blipFill>
                <a:blip r:embed="rId3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E4CF8C4-32DD-4AE8-A1A2-911A9A0613A6}"/>
                  </a:ext>
                </a:extLst>
              </p:cNvPr>
              <p:cNvSpPr txBox="1"/>
              <p:nvPr/>
            </p:nvSpPr>
            <p:spPr>
              <a:xfrm>
                <a:off x="1229359" y="3550312"/>
                <a:ext cx="39923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required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case (ii):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E4CF8C4-32DD-4AE8-A1A2-911A9A06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9" y="3550312"/>
                <a:ext cx="3992346" cy="369332"/>
              </a:xfrm>
              <a:prstGeom prst="rect">
                <a:avLst/>
              </a:prstGeom>
              <a:blipFill>
                <a:blip r:embed="rId4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F7F6BDD-6740-49EF-97A0-FF3014FAE540}"/>
              </a:ext>
            </a:extLst>
          </p:cNvPr>
          <p:cNvSpPr txBox="1"/>
          <p:nvPr/>
        </p:nvSpPr>
        <p:spPr>
          <a:xfrm>
            <a:off x="1229359" y="4412212"/>
            <a:ext cx="39923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enormous burst of kinetic energy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CCA9EC-0FBA-41A6-B6EC-53EB2F5FACB3}"/>
              </a:ext>
            </a:extLst>
          </p:cNvPr>
          <p:cNvSpPr txBox="1"/>
          <p:nvPr/>
        </p:nvSpPr>
        <p:spPr>
          <a:xfrm>
            <a:off x="1229359" y="5274112"/>
            <a:ext cx="39923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energetic afterglow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F75027-3329-4741-B459-1D1D86D399A5}"/>
              </a:ext>
            </a:extLst>
          </p:cNvPr>
          <p:cNvSpPr txBox="1"/>
          <p:nvPr/>
        </p:nvSpPr>
        <p:spPr>
          <a:xfrm>
            <a:off x="1229359" y="5951346"/>
            <a:ext cx="399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INCONSISTENT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E9438874-B1D3-4D76-B314-59978E2E074E}"/>
              </a:ext>
            </a:extLst>
          </p:cNvPr>
          <p:cNvSpPr/>
          <p:nvPr/>
        </p:nvSpPr>
        <p:spPr>
          <a:xfrm>
            <a:off x="3142982" y="2325946"/>
            <a:ext cx="165100" cy="177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B1E304F5-0B2D-420C-8E57-F411B1C7CB42}"/>
              </a:ext>
            </a:extLst>
          </p:cNvPr>
          <p:cNvSpPr/>
          <p:nvPr/>
        </p:nvSpPr>
        <p:spPr>
          <a:xfrm>
            <a:off x="3164738" y="3189151"/>
            <a:ext cx="165100" cy="177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F4020967-97F7-4575-B2D2-8A2B2A043A1D}"/>
              </a:ext>
            </a:extLst>
          </p:cNvPr>
          <p:cNvSpPr/>
          <p:nvPr/>
        </p:nvSpPr>
        <p:spPr>
          <a:xfrm>
            <a:off x="3142982" y="4103005"/>
            <a:ext cx="165100" cy="177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A0ADEC2B-EA6D-41A9-A8F8-F7F9BF5CFDCB}"/>
              </a:ext>
            </a:extLst>
          </p:cNvPr>
          <p:cNvSpPr/>
          <p:nvPr/>
        </p:nvSpPr>
        <p:spPr>
          <a:xfrm>
            <a:off x="3164738" y="4911646"/>
            <a:ext cx="165100" cy="177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2907A019-2945-41A3-A542-49221750D185}"/>
              </a:ext>
            </a:extLst>
          </p:cNvPr>
          <p:cNvSpPr/>
          <p:nvPr/>
        </p:nvSpPr>
        <p:spPr>
          <a:xfrm>
            <a:off x="3182850" y="5708495"/>
            <a:ext cx="165100" cy="177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2981E43-CBFD-40CB-8878-92F1EB5C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297" y="538627"/>
            <a:ext cx="4645555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7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3.1 Prompt emission and flare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E63C5C-DDBD-426D-9A76-D46F40E6E8F7}"/>
                  </a:ext>
                </a:extLst>
              </p:cNvPr>
              <p:cNvSpPr txBox="1"/>
              <p:nvPr/>
            </p:nvSpPr>
            <p:spPr>
              <a:xfrm>
                <a:off x="-204002" y="750169"/>
                <a:ext cx="6890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Another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explanation: “reborn” fireball model:</a:t>
                </a:r>
                <a:r>
                  <a:rPr lang="en-US" altLang="zh-C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𝑐𝑚</m:t>
                    </m:r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E63C5C-DDBD-426D-9A76-D46F40E6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02" y="750169"/>
                <a:ext cx="6890829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7F4FA0E-7494-4423-9CFE-387765DEB056}"/>
              </a:ext>
            </a:extLst>
          </p:cNvPr>
          <p:cNvSpPr/>
          <p:nvPr/>
        </p:nvSpPr>
        <p:spPr>
          <a:xfrm>
            <a:off x="1067322" y="1805937"/>
            <a:ext cx="644110" cy="629190"/>
          </a:xfrm>
          <a:prstGeom prst="ellipse">
            <a:avLst/>
          </a:prstGeom>
          <a:solidFill>
            <a:srgbClr val="E9353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0864680-0BF6-456B-BA70-8BF99ACC62F8}"/>
              </a:ext>
            </a:extLst>
          </p:cNvPr>
          <p:cNvSpPr/>
          <p:nvPr/>
        </p:nvSpPr>
        <p:spPr>
          <a:xfrm rot="16200000">
            <a:off x="1245779" y="1393845"/>
            <a:ext cx="1391275" cy="1507049"/>
          </a:xfrm>
          <a:prstGeom prst="arc">
            <a:avLst>
              <a:gd name="adj1" fmla="val 21592508"/>
              <a:gd name="adj2" fmla="val 10810158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81AF35EF-038C-4819-8816-ACC344DC010C}"/>
              </a:ext>
            </a:extLst>
          </p:cNvPr>
          <p:cNvSpPr/>
          <p:nvPr/>
        </p:nvSpPr>
        <p:spPr>
          <a:xfrm rot="16200000">
            <a:off x="1240691" y="1652231"/>
            <a:ext cx="941482" cy="986611"/>
          </a:xfrm>
          <a:prstGeom prst="arc">
            <a:avLst>
              <a:gd name="adj1" fmla="val 21592508"/>
              <a:gd name="adj2" fmla="val 10810158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7D4DC642-0055-4D34-9313-44B38872D2E8}"/>
              </a:ext>
            </a:extLst>
          </p:cNvPr>
          <p:cNvSpPr/>
          <p:nvPr/>
        </p:nvSpPr>
        <p:spPr>
          <a:xfrm rot="12776846">
            <a:off x="2016218" y="1649593"/>
            <a:ext cx="50006" cy="66675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EB97AFBD-6CF2-4554-B497-D00F087675D0}"/>
              </a:ext>
            </a:extLst>
          </p:cNvPr>
          <p:cNvSpPr/>
          <p:nvPr/>
        </p:nvSpPr>
        <p:spPr>
          <a:xfrm rot="18755566">
            <a:off x="2018571" y="2582940"/>
            <a:ext cx="50006" cy="66675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B266E2E0-E9AC-4447-976A-D898DA800388}"/>
              </a:ext>
            </a:extLst>
          </p:cNvPr>
          <p:cNvSpPr/>
          <p:nvPr/>
        </p:nvSpPr>
        <p:spPr>
          <a:xfrm rot="16200000">
            <a:off x="2254168" y="2069677"/>
            <a:ext cx="58399" cy="100521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A55D1A6-E0F8-46E5-AFE4-A0F7CFEE773A}"/>
              </a:ext>
            </a:extLst>
          </p:cNvPr>
          <p:cNvSpPr txBox="1"/>
          <p:nvPr/>
        </p:nvSpPr>
        <p:spPr>
          <a:xfrm>
            <a:off x="2299782" y="3163464"/>
            <a:ext cx="223888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ym typeface="Wingdings" panose="05000000000000000000" pitchFamily="2" charset="2"/>
              </a:rPr>
              <a:t>surrounding material </a:t>
            </a:r>
            <a:endParaRPr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A2E9C6-376E-465A-8F00-9691077B1651}"/>
              </a:ext>
            </a:extLst>
          </p:cNvPr>
          <p:cNvSpPr/>
          <p:nvPr/>
        </p:nvSpPr>
        <p:spPr>
          <a:xfrm>
            <a:off x="213947" y="3186146"/>
            <a:ext cx="168347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/>
              <a:t>relativistic ejecta </a:t>
            </a:r>
            <a:endParaRPr lang="zh-CN" altLang="en-US" sz="16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00D1CC-EE5C-44B9-BE82-FA24E4DB2EC3}"/>
              </a:ext>
            </a:extLst>
          </p:cNvPr>
          <p:cNvCxnSpPr>
            <a:cxnSpLocks/>
          </p:cNvCxnSpPr>
          <p:nvPr/>
        </p:nvCxnSpPr>
        <p:spPr>
          <a:xfrm flipH="1">
            <a:off x="1134699" y="2725614"/>
            <a:ext cx="585266" cy="37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C81D029-3B7B-4117-B02B-9D95CAB64419}"/>
              </a:ext>
            </a:extLst>
          </p:cNvPr>
          <p:cNvCxnSpPr>
            <a:cxnSpLocks/>
          </p:cNvCxnSpPr>
          <p:nvPr/>
        </p:nvCxnSpPr>
        <p:spPr>
          <a:xfrm>
            <a:off x="2663038" y="2646156"/>
            <a:ext cx="650429" cy="46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526684F-61A4-4127-9C4C-99C0CC198556}"/>
              </a:ext>
            </a:extLst>
          </p:cNvPr>
          <p:cNvCxnSpPr>
            <a:cxnSpLocks/>
          </p:cNvCxnSpPr>
          <p:nvPr/>
        </p:nvCxnSpPr>
        <p:spPr>
          <a:xfrm>
            <a:off x="2833860" y="1396402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379C2135-3870-448A-9C23-90307F660AB6}"/>
              </a:ext>
            </a:extLst>
          </p:cNvPr>
          <p:cNvSpPr/>
          <p:nvPr/>
        </p:nvSpPr>
        <p:spPr>
          <a:xfrm>
            <a:off x="2595735" y="1381207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FF5196F-00BB-404A-8357-1B547CAA7958}"/>
              </a:ext>
            </a:extLst>
          </p:cNvPr>
          <p:cNvCxnSpPr>
            <a:cxnSpLocks/>
          </p:cNvCxnSpPr>
          <p:nvPr/>
        </p:nvCxnSpPr>
        <p:spPr>
          <a:xfrm>
            <a:off x="2986260" y="1548802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C2C759D-E1C8-40B0-964E-1CA651D3F627}"/>
              </a:ext>
            </a:extLst>
          </p:cNvPr>
          <p:cNvSpPr/>
          <p:nvPr/>
        </p:nvSpPr>
        <p:spPr>
          <a:xfrm>
            <a:off x="2748135" y="1533607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11D400F-1534-40C2-8F9D-3E9C64D1E460}"/>
              </a:ext>
            </a:extLst>
          </p:cNvPr>
          <p:cNvCxnSpPr>
            <a:cxnSpLocks/>
          </p:cNvCxnSpPr>
          <p:nvPr/>
        </p:nvCxnSpPr>
        <p:spPr>
          <a:xfrm>
            <a:off x="3138660" y="1701202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60C98B4A-66DB-449C-BF8D-6FC5555DF9D6}"/>
              </a:ext>
            </a:extLst>
          </p:cNvPr>
          <p:cNvSpPr/>
          <p:nvPr/>
        </p:nvSpPr>
        <p:spPr>
          <a:xfrm>
            <a:off x="2900535" y="1686007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F3F084A-F614-4C01-AD53-7012071E8280}"/>
              </a:ext>
            </a:extLst>
          </p:cNvPr>
          <p:cNvSpPr txBox="1"/>
          <p:nvPr/>
        </p:nvSpPr>
        <p:spPr>
          <a:xfrm>
            <a:off x="3563747" y="1796783"/>
            <a:ext cx="223888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thermal</a:t>
            </a:r>
            <a:r>
              <a:rPr lang="zh-CN" altLang="en-US" sz="1600" dirty="0"/>
              <a:t> </a:t>
            </a:r>
            <a:r>
              <a:rPr lang="en-US" altLang="zh-CN" sz="1600" dirty="0"/>
              <a:t>emission by the heated plasma</a:t>
            </a:r>
            <a:endParaRPr lang="zh-CN" altLang="en-US" sz="1600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CE8DF74-F2A0-4120-8A39-38B703CDC782}"/>
              </a:ext>
            </a:extLst>
          </p:cNvPr>
          <p:cNvCxnSpPr>
            <a:cxnSpLocks/>
          </p:cNvCxnSpPr>
          <p:nvPr/>
        </p:nvCxnSpPr>
        <p:spPr>
          <a:xfrm>
            <a:off x="3200166" y="1876340"/>
            <a:ext cx="247491" cy="15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:a16="http://schemas.microsoft.com/office/drawing/2014/main" id="{491CFEF0-9774-4151-99C9-F2FE5B79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05" y="491521"/>
            <a:ext cx="5441565" cy="5652375"/>
          </a:xfrm>
          <a:prstGeom prst="rect">
            <a:avLst/>
          </a:prstGeom>
        </p:spPr>
      </p:pic>
      <p:sp>
        <p:nvSpPr>
          <p:cNvPr id="87" name="椭圆 86">
            <a:extLst>
              <a:ext uri="{FF2B5EF4-FFF2-40B4-BE49-F238E27FC236}">
                <a16:creationId xmlns:a16="http://schemas.microsoft.com/office/drawing/2014/main" id="{B4791478-6A4B-4219-85D7-D293C98ABA2B}"/>
              </a:ext>
            </a:extLst>
          </p:cNvPr>
          <p:cNvSpPr/>
          <p:nvPr/>
        </p:nvSpPr>
        <p:spPr>
          <a:xfrm>
            <a:off x="3781460" y="4413385"/>
            <a:ext cx="644110" cy="629190"/>
          </a:xfrm>
          <a:prstGeom prst="ellipse">
            <a:avLst/>
          </a:prstGeom>
          <a:solidFill>
            <a:srgbClr val="E9353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5EFC1059-0B44-4051-9DF7-5866E488F9C9}"/>
              </a:ext>
            </a:extLst>
          </p:cNvPr>
          <p:cNvSpPr/>
          <p:nvPr/>
        </p:nvSpPr>
        <p:spPr>
          <a:xfrm rot="16200000">
            <a:off x="3959917" y="4001293"/>
            <a:ext cx="1391275" cy="1507049"/>
          </a:xfrm>
          <a:prstGeom prst="arc">
            <a:avLst>
              <a:gd name="adj1" fmla="val 21592508"/>
              <a:gd name="adj2" fmla="val 10810158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403587C3-575A-442C-86B4-24446BBDE53D}"/>
              </a:ext>
            </a:extLst>
          </p:cNvPr>
          <p:cNvSpPr/>
          <p:nvPr/>
        </p:nvSpPr>
        <p:spPr>
          <a:xfrm rot="16200000">
            <a:off x="3954829" y="4259679"/>
            <a:ext cx="941482" cy="986611"/>
          </a:xfrm>
          <a:prstGeom prst="arc">
            <a:avLst>
              <a:gd name="adj1" fmla="val 21592508"/>
              <a:gd name="adj2" fmla="val 10810158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下 89">
            <a:extLst>
              <a:ext uri="{FF2B5EF4-FFF2-40B4-BE49-F238E27FC236}">
                <a16:creationId xmlns:a16="http://schemas.microsoft.com/office/drawing/2014/main" id="{8B45A261-2D8A-4D39-A1B7-1B04AAC77A03}"/>
              </a:ext>
            </a:extLst>
          </p:cNvPr>
          <p:cNvSpPr/>
          <p:nvPr/>
        </p:nvSpPr>
        <p:spPr>
          <a:xfrm rot="12776846">
            <a:off x="4730356" y="4257041"/>
            <a:ext cx="50006" cy="66675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49419CE1-B7C3-471B-8061-C98583C32DDE}"/>
              </a:ext>
            </a:extLst>
          </p:cNvPr>
          <p:cNvSpPr/>
          <p:nvPr/>
        </p:nvSpPr>
        <p:spPr>
          <a:xfrm rot="18755566">
            <a:off x="4810934" y="5149420"/>
            <a:ext cx="50006" cy="66675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下 91">
            <a:extLst>
              <a:ext uri="{FF2B5EF4-FFF2-40B4-BE49-F238E27FC236}">
                <a16:creationId xmlns:a16="http://schemas.microsoft.com/office/drawing/2014/main" id="{E80AC1B2-EA92-43B9-AEB0-6CA075E0FEC2}"/>
              </a:ext>
            </a:extLst>
          </p:cNvPr>
          <p:cNvSpPr/>
          <p:nvPr/>
        </p:nvSpPr>
        <p:spPr>
          <a:xfrm rot="16200000">
            <a:off x="4968306" y="4677125"/>
            <a:ext cx="58399" cy="100521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3B11F37-17FC-4341-9454-E2FD06C8B445}"/>
              </a:ext>
            </a:extLst>
          </p:cNvPr>
          <p:cNvCxnSpPr>
            <a:cxnSpLocks/>
          </p:cNvCxnSpPr>
          <p:nvPr/>
        </p:nvCxnSpPr>
        <p:spPr>
          <a:xfrm>
            <a:off x="5715820" y="5126878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63D40311-0E39-4F1F-9716-3DDD928E1A61}"/>
              </a:ext>
            </a:extLst>
          </p:cNvPr>
          <p:cNvSpPr/>
          <p:nvPr/>
        </p:nvSpPr>
        <p:spPr>
          <a:xfrm>
            <a:off x="5477695" y="5111683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C264ED9-64BF-431B-93F4-BBE08A6211F3}"/>
              </a:ext>
            </a:extLst>
          </p:cNvPr>
          <p:cNvCxnSpPr>
            <a:cxnSpLocks/>
          </p:cNvCxnSpPr>
          <p:nvPr/>
        </p:nvCxnSpPr>
        <p:spPr>
          <a:xfrm>
            <a:off x="5629486" y="5255883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477E2830-9725-4230-BA85-CC4F60541AE4}"/>
              </a:ext>
            </a:extLst>
          </p:cNvPr>
          <p:cNvSpPr/>
          <p:nvPr/>
        </p:nvSpPr>
        <p:spPr>
          <a:xfrm>
            <a:off x="5391361" y="5240688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1AD7CF72-64A9-427F-90B9-14EB9AF832B8}"/>
              </a:ext>
            </a:extLst>
          </p:cNvPr>
          <p:cNvCxnSpPr>
            <a:cxnSpLocks/>
          </p:cNvCxnSpPr>
          <p:nvPr/>
        </p:nvCxnSpPr>
        <p:spPr>
          <a:xfrm>
            <a:off x="5560007" y="5384888"/>
            <a:ext cx="88293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B6D140E8-8C10-4A86-843C-C2F703EBBEB2}"/>
              </a:ext>
            </a:extLst>
          </p:cNvPr>
          <p:cNvSpPr/>
          <p:nvPr/>
        </p:nvSpPr>
        <p:spPr>
          <a:xfrm>
            <a:off x="5321882" y="5369693"/>
            <a:ext cx="238125" cy="70432"/>
          </a:xfrm>
          <a:custGeom>
            <a:avLst/>
            <a:gdLst>
              <a:gd name="connsiteX0" fmla="*/ 0 w 415925"/>
              <a:gd name="connsiteY0" fmla="*/ 35507 h 61102"/>
              <a:gd name="connsiteX1" fmla="*/ 120650 w 415925"/>
              <a:gd name="connsiteY1" fmla="*/ 582 h 61102"/>
              <a:gd name="connsiteX2" fmla="*/ 225425 w 415925"/>
              <a:gd name="connsiteY2" fmla="*/ 60907 h 61102"/>
              <a:gd name="connsiteX3" fmla="*/ 314325 w 415925"/>
              <a:gd name="connsiteY3" fmla="*/ 19632 h 61102"/>
              <a:gd name="connsiteX4" fmla="*/ 415925 w 415925"/>
              <a:gd name="connsiteY4" fmla="*/ 13282 h 61102"/>
              <a:gd name="connsiteX5" fmla="*/ 415925 w 415925"/>
              <a:gd name="connsiteY5" fmla="*/ 13282 h 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925" h="61102">
                <a:moveTo>
                  <a:pt x="0" y="35507"/>
                </a:moveTo>
                <a:cubicBezTo>
                  <a:pt x="41539" y="15928"/>
                  <a:pt x="83079" y="-3651"/>
                  <a:pt x="120650" y="582"/>
                </a:cubicBezTo>
                <a:cubicBezTo>
                  <a:pt x="158221" y="4815"/>
                  <a:pt x="193146" y="57732"/>
                  <a:pt x="225425" y="60907"/>
                </a:cubicBezTo>
                <a:cubicBezTo>
                  <a:pt x="257704" y="64082"/>
                  <a:pt x="282575" y="27569"/>
                  <a:pt x="314325" y="19632"/>
                </a:cubicBezTo>
                <a:cubicBezTo>
                  <a:pt x="346075" y="11695"/>
                  <a:pt x="415925" y="13282"/>
                  <a:pt x="415925" y="13282"/>
                </a:cubicBezTo>
                <a:lnTo>
                  <a:pt x="415925" y="132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C63B9DE0-0ECC-481D-A49E-4F1239EE69E7}"/>
              </a:ext>
            </a:extLst>
          </p:cNvPr>
          <p:cNvSpPr/>
          <p:nvPr/>
        </p:nvSpPr>
        <p:spPr>
          <a:xfrm>
            <a:off x="1055684" y="4421559"/>
            <a:ext cx="644110" cy="629190"/>
          </a:xfrm>
          <a:prstGeom prst="ellipse">
            <a:avLst/>
          </a:prstGeom>
          <a:solidFill>
            <a:srgbClr val="E9353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1BE3B034-534E-4960-B30C-C698A7AD4167}"/>
              </a:ext>
            </a:extLst>
          </p:cNvPr>
          <p:cNvSpPr/>
          <p:nvPr/>
        </p:nvSpPr>
        <p:spPr>
          <a:xfrm rot="16200000">
            <a:off x="1234141" y="4009467"/>
            <a:ext cx="1391275" cy="1507049"/>
          </a:xfrm>
          <a:prstGeom prst="arc">
            <a:avLst>
              <a:gd name="adj1" fmla="val 21592508"/>
              <a:gd name="adj2" fmla="val 10810158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" name="弧形 101">
            <a:extLst>
              <a:ext uri="{FF2B5EF4-FFF2-40B4-BE49-F238E27FC236}">
                <a16:creationId xmlns:a16="http://schemas.microsoft.com/office/drawing/2014/main" id="{5D767009-1A58-47BB-A082-1FC84705C438}"/>
              </a:ext>
            </a:extLst>
          </p:cNvPr>
          <p:cNvSpPr/>
          <p:nvPr/>
        </p:nvSpPr>
        <p:spPr>
          <a:xfrm rot="16200000">
            <a:off x="1229053" y="4267853"/>
            <a:ext cx="941482" cy="986611"/>
          </a:xfrm>
          <a:prstGeom prst="arc">
            <a:avLst>
              <a:gd name="adj1" fmla="val 21592508"/>
              <a:gd name="adj2" fmla="val 10810158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FC99928-D8D5-4600-ABF2-491F90EFDCA1}"/>
              </a:ext>
            </a:extLst>
          </p:cNvPr>
          <p:cNvSpPr txBox="1"/>
          <p:nvPr/>
        </p:nvSpPr>
        <p:spPr>
          <a:xfrm>
            <a:off x="60902" y="5657552"/>
            <a:ext cx="20194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slower, optical thick</a:t>
            </a:r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799EEA7F-1C4C-453D-8F68-4A52F60D9FC9}"/>
              </a:ext>
            </a:extLst>
          </p:cNvPr>
          <p:cNvCxnSpPr>
            <a:cxnSpLocks/>
          </p:cNvCxnSpPr>
          <p:nvPr/>
        </p:nvCxnSpPr>
        <p:spPr>
          <a:xfrm flipH="1">
            <a:off x="1187892" y="5327650"/>
            <a:ext cx="511904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CDD6820-E3BE-4662-90B3-E157B68C070F}"/>
              </a:ext>
            </a:extLst>
          </p:cNvPr>
          <p:cNvSpPr txBox="1"/>
          <p:nvPr/>
        </p:nvSpPr>
        <p:spPr>
          <a:xfrm>
            <a:off x="1501377" y="6220969"/>
            <a:ext cx="296976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produce initial prompt emission</a:t>
            </a:r>
            <a:endParaRPr lang="zh-CN" altLang="en-US" sz="1600" dirty="0"/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99BAE8AD-4BDE-4298-87CF-2D74C48E3CAD}"/>
              </a:ext>
            </a:extLst>
          </p:cNvPr>
          <p:cNvCxnSpPr>
            <a:cxnSpLocks/>
          </p:cNvCxnSpPr>
          <p:nvPr/>
        </p:nvCxnSpPr>
        <p:spPr>
          <a:xfrm>
            <a:off x="2441614" y="5460640"/>
            <a:ext cx="392246" cy="62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箭头: 下 121">
            <a:extLst>
              <a:ext uri="{FF2B5EF4-FFF2-40B4-BE49-F238E27FC236}">
                <a16:creationId xmlns:a16="http://schemas.microsoft.com/office/drawing/2014/main" id="{6B601CC4-7D62-4F13-954A-AFA8965E3415}"/>
              </a:ext>
            </a:extLst>
          </p:cNvPr>
          <p:cNvSpPr/>
          <p:nvPr/>
        </p:nvSpPr>
        <p:spPr>
          <a:xfrm rot="16200000">
            <a:off x="3126989" y="4601482"/>
            <a:ext cx="228848" cy="323018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64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F47785-A4DE-49CA-A5E1-D5A973D8BEB7}"/>
              </a:ext>
            </a:extLst>
          </p:cNvPr>
          <p:cNvSpPr txBox="1"/>
          <p:nvPr/>
        </p:nvSpPr>
        <p:spPr>
          <a:xfrm>
            <a:off x="190730" y="140043"/>
            <a:ext cx="590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1.Multiwavelength observations(data)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183081-FEED-4CA7-BD1E-AA4A40C01758}"/>
              </a:ext>
            </a:extLst>
          </p:cNvPr>
          <p:cNvSpPr txBox="1"/>
          <p:nvPr/>
        </p:nvSpPr>
        <p:spPr>
          <a:xfrm>
            <a:off x="2811203" y="1346909"/>
            <a:ext cx="3108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Gamma-ray and X-ray band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530D51-CB3E-41D8-AF3D-D477D84DD08D}"/>
              </a:ext>
            </a:extLst>
          </p:cNvPr>
          <p:cNvSpPr txBox="1"/>
          <p:nvPr/>
        </p:nvSpPr>
        <p:spPr>
          <a:xfrm>
            <a:off x="6394450" y="782683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Fermi-GBM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2606D7-1AC3-4750-91FF-2BAEAFE77511}"/>
              </a:ext>
            </a:extLst>
          </p:cNvPr>
          <p:cNvSpPr txBox="1"/>
          <p:nvPr/>
        </p:nvSpPr>
        <p:spPr>
          <a:xfrm>
            <a:off x="6394450" y="1347717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Swift-BAT &amp; XRT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28037B-C4B5-483D-AE31-1E15D6099D69}"/>
              </a:ext>
            </a:extLst>
          </p:cNvPr>
          <p:cNvSpPr txBox="1"/>
          <p:nvPr/>
        </p:nvSpPr>
        <p:spPr>
          <a:xfrm>
            <a:off x="6394449" y="1912751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XMM-Newton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2B4578-B1CF-4423-AE4C-EC1ABCAE968F}"/>
              </a:ext>
            </a:extLst>
          </p:cNvPr>
          <p:cNvSpPr txBox="1"/>
          <p:nvPr/>
        </p:nvSpPr>
        <p:spPr>
          <a:xfrm>
            <a:off x="2811203" y="3182572"/>
            <a:ext cx="3108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optical band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30310F-3D5B-4985-B54E-4A6EC2D0D95F}"/>
              </a:ext>
            </a:extLst>
          </p:cNvPr>
          <p:cNvSpPr txBox="1"/>
          <p:nvPr/>
        </p:nvSpPr>
        <p:spPr>
          <a:xfrm>
            <a:off x="6394444" y="2606502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Swift-UVOT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A9E56B-A1B4-4487-825C-6869CA24E450}"/>
              </a:ext>
            </a:extLst>
          </p:cNvPr>
          <p:cNvSpPr txBox="1"/>
          <p:nvPr/>
        </p:nvSpPr>
        <p:spPr>
          <a:xfrm>
            <a:off x="6394444" y="3182572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TNG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499E3A-34A0-47E8-9206-BEB2922A048C}"/>
              </a:ext>
            </a:extLst>
          </p:cNvPr>
          <p:cNvSpPr txBox="1"/>
          <p:nvPr/>
        </p:nvSpPr>
        <p:spPr>
          <a:xfrm>
            <a:off x="6394444" y="3758642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LBT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CFF1CF-7E64-4BAD-AB8E-CCFE98D62ECC}"/>
              </a:ext>
            </a:extLst>
          </p:cNvPr>
          <p:cNvSpPr txBox="1"/>
          <p:nvPr/>
        </p:nvSpPr>
        <p:spPr>
          <a:xfrm>
            <a:off x="2811203" y="5318879"/>
            <a:ext cx="3108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Radio band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A187E1-EF16-4E87-811E-E0E94CE09B9D}"/>
              </a:ext>
            </a:extLst>
          </p:cNvPr>
          <p:cNvSpPr txBox="1"/>
          <p:nvPr/>
        </p:nvSpPr>
        <p:spPr>
          <a:xfrm>
            <a:off x="6394444" y="4428358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VLBI(EVN)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CB3F35-2789-4157-B50A-3C1A545B7291}"/>
              </a:ext>
            </a:extLst>
          </p:cNvPr>
          <p:cNvSpPr txBox="1"/>
          <p:nvPr/>
        </p:nvSpPr>
        <p:spPr>
          <a:xfrm>
            <a:off x="6394444" y="5004428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VLBA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A26E3C-A552-4B83-8F17-63257FE35CF0}"/>
              </a:ext>
            </a:extLst>
          </p:cNvPr>
          <p:cNvSpPr txBox="1"/>
          <p:nvPr/>
        </p:nvSpPr>
        <p:spPr>
          <a:xfrm>
            <a:off x="6394444" y="5580498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Medicina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1C4452-609C-4076-B1DD-9C6F3E1D4192}"/>
              </a:ext>
            </a:extLst>
          </p:cNvPr>
          <p:cNvSpPr txBox="1"/>
          <p:nvPr/>
        </p:nvSpPr>
        <p:spPr>
          <a:xfrm>
            <a:off x="6394444" y="6156568"/>
            <a:ext cx="2027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SRT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E035F6A-DF1E-48AC-9300-F39DFBE4643C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920163" y="967349"/>
            <a:ext cx="474287" cy="564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C5295F7-2482-4D41-AAB0-094F067B7FE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920163" y="1531575"/>
            <a:ext cx="474287" cy="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FBCAF20-0D87-435B-AA58-4E3D92A09B31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5920163" y="1531575"/>
            <a:ext cx="474286" cy="565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69D1D3B-C5CF-4C09-B6D0-94DA07E72BC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920163" y="2791168"/>
            <a:ext cx="474281" cy="576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5AFDAE4-CF16-4B1F-8C65-7E36A3C45C8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20163" y="3367238"/>
            <a:ext cx="4742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808FD3E-DBC8-4EB4-AD17-9737F48E348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920163" y="3367238"/>
            <a:ext cx="474281" cy="576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2F7A098-5B87-4DFD-9030-BC9FBB85419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5920163" y="4613024"/>
            <a:ext cx="474281" cy="890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155BA7A-E379-4199-ACF0-06078D091E0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920163" y="5189094"/>
            <a:ext cx="474281" cy="314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F189B71-316F-4AC0-AFEE-F2DDDA79483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5920163" y="5503545"/>
            <a:ext cx="474281" cy="261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FD12ED2-CDBB-4887-99FC-CA8E34C09BA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5920163" y="5503545"/>
            <a:ext cx="474281" cy="837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5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 Modelling the afterglow 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X-ray – radio band, &gt;500s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 </a:t>
            </a:r>
            <a:endParaRPr lang="en-US" altLang="zh-CN" b="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24B96AC-3AA4-4692-B026-2056F033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297" y="601707"/>
            <a:ext cx="4596903" cy="5960289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9ED8C1B-E43E-4156-B9C9-7FC6E21573ED}"/>
              </a:ext>
            </a:extLst>
          </p:cNvPr>
          <p:cNvSpPr txBox="1"/>
          <p:nvPr/>
        </p:nvSpPr>
        <p:spPr>
          <a:xfrm>
            <a:off x="1102251" y="3244334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Forward shock + wind CBM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AE68875-4826-45A8-B31D-1CA9E39720EB}"/>
              </a:ext>
            </a:extLst>
          </p:cNvPr>
          <p:cNvSpPr txBox="1"/>
          <p:nvPr/>
        </p:nvSpPr>
        <p:spPr>
          <a:xfrm>
            <a:off x="1102251" y="4324334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Possible Supernova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54C0F05-7E40-4F42-A80F-391485E402D0}"/>
              </a:ext>
            </a:extLst>
          </p:cNvPr>
          <p:cNvSpPr txBox="1"/>
          <p:nvPr/>
        </p:nvSpPr>
        <p:spPr>
          <a:xfrm>
            <a:off x="1102251" y="2164334"/>
            <a:ext cx="5080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Forward shock + homogeneous CBM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694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3.2.1 Forward shock + homogeneous CBM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36810F-57A1-449B-939C-623A0887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90" y="928718"/>
            <a:ext cx="4378118" cy="27283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1" y="901564"/>
            <a:ext cx="3793183" cy="4510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2DA8F5-1281-4290-B6E0-98B1723B0F94}"/>
              </a:ext>
            </a:extLst>
          </p:cNvPr>
          <p:cNvSpPr txBox="1"/>
          <p:nvPr/>
        </p:nvSpPr>
        <p:spPr>
          <a:xfrm>
            <a:off x="5603979" y="5654316"/>
            <a:ext cx="29198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jet break from modelling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8A06E4-F4D4-44D4-BFAD-53E805073C50}"/>
                  </a:ext>
                </a:extLst>
              </p:cNvPr>
              <p:cNvSpPr txBox="1"/>
              <p:nvPr/>
            </p:nvSpPr>
            <p:spPr>
              <a:xfrm>
                <a:off x="9101099" y="5654316"/>
                <a:ext cx="291984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dirty="0"/>
                  <a:t>relationship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8A06E4-F4D4-44D4-BFAD-53E80507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99" y="5654316"/>
                <a:ext cx="2919847" cy="369332"/>
              </a:xfrm>
              <a:prstGeom prst="rect">
                <a:avLst/>
              </a:prstGeom>
              <a:blipFill>
                <a:blip r:embed="rId4"/>
                <a:stretch>
                  <a:fillRect t="-9677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D13D50-5902-48F9-8F97-449EBB4C8391}"/>
                  </a:ext>
                </a:extLst>
              </p:cNvPr>
              <p:cNvSpPr txBox="1"/>
              <p:nvPr/>
            </p:nvSpPr>
            <p:spPr>
              <a:xfrm>
                <a:off x="5603979" y="4914794"/>
                <a:ext cx="2919847" cy="3695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4.2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D13D50-5902-48F9-8F97-449EBB4C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79" y="4914794"/>
                <a:ext cx="2919847" cy="369588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C4DB8B0-BAC0-4972-95CB-ADBBD4478985}"/>
                  </a:ext>
                </a:extLst>
              </p:cNvPr>
              <p:cNvSpPr txBox="1"/>
              <p:nvPr/>
            </p:nvSpPr>
            <p:spPr>
              <a:xfrm>
                <a:off x="9101099" y="4914794"/>
                <a:ext cx="2919847" cy="3695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C4DB8B0-BAC0-4972-95CB-ADBBD4478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99" y="4914794"/>
                <a:ext cx="2919847" cy="369588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B6B23B6C-1ECA-4EF6-8675-B17E7509ADC4}"/>
              </a:ext>
            </a:extLst>
          </p:cNvPr>
          <p:cNvSpPr/>
          <p:nvPr/>
        </p:nvSpPr>
        <p:spPr>
          <a:xfrm>
            <a:off x="8524697" y="5053868"/>
            <a:ext cx="14011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CB0C10F-C647-4DAA-B65D-9F3E864C8FAE}"/>
              </a:ext>
            </a:extLst>
          </p:cNvPr>
          <p:cNvSpPr/>
          <p:nvPr/>
        </p:nvSpPr>
        <p:spPr>
          <a:xfrm rot="10800000">
            <a:off x="8960985" y="5053868"/>
            <a:ext cx="14011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爆炸形: 8 pt  7">
            <a:extLst>
              <a:ext uri="{FF2B5EF4-FFF2-40B4-BE49-F238E27FC236}">
                <a16:creationId xmlns:a16="http://schemas.microsoft.com/office/drawing/2014/main" id="{2E1A91A0-D0E8-4224-B817-22755E924E1F}"/>
              </a:ext>
            </a:extLst>
          </p:cNvPr>
          <p:cNvSpPr/>
          <p:nvPr/>
        </p:nvSpPr>
        <p:spPr>
          <a:xfrm>
            <a:off x="8704324" y="4914794"/>
            <a:ext cx="189672" cy="369588"/>
          </a:xfrm>
          <a:prstGeom prst="irregularSeal1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7EE756A-858D-43CB-8F54-A9A471D49C79}"/>
              </a:ext>
            </a:extLst>
          </p:cNvPr>
          <p:cNvSpPr/>
          <p:nvPr/>
        </p:nvSpPr>
        <p:spPr>
          <a:xfrm rot="16200000">
            <a:off x="10440053" y="5389824"/>
            <a:ext cx="241939" cy="159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4F2473BC-40ED-40B9-9E3B-4433C9877EF9}"/>
              </a:ext>
            </a:extLst>
          </p:cNvPr>
          <p:cNvSpPr/>
          <p:nvPr/>
        </p:nvSpPr>
        <p:spPr>
          <a:xfrm rot="16200000">
            <a:off x="6942933" y="5389823"/>
            <a:ext cx="241939" cy="159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B3C7D37-F0B0-44D9-A720-BE4B81F711E9}"/>
              </a:ext>
            </a:extLst>
          </p:cNvPr>
          <p:cNvSpPr/>
          <p:nvPr/>
        </p:nvSpPr>
        <p:spPr>
          <a:xfrm rot="16200000">
            <a:off x="10440053" y="4650303"/>
            <a:ext cx="241939" cy="159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F69232-1EBA-4CDB-94AE-1EC628C18834}"/>
              </a:ext>
            </a:extLst>
          </p:cNvPr>
          <p:cNvSpPr txBox="1"/>
          <p:nvPr/>
        </p:nvSpPr>
        <p:spPr>
          <a:xfrm>
            <a:off x="8351352" y="4100451"/>
            <a:ext cx="36695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achromatic break at t ∼ 5.8 × 10^6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A02CF6-8795-4649-A9A9-D40CF1B3C4B3}"/>
              </a:ext>
            </a:extLst>
          </p:cNvPr>
          <p:cNvCxnSpPr/>
          <p:nvPr/>
        </p:nvCxnSpPr>
        <p:spPr>
          <a:xfrm flipH="1" flipV="1">
            <a:off x="9937750" y="2767428"/>
            <a:ext cx="349250" cy="120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02A88-0EE7-4A83-AA51-9E0DA0D9F115}"/>
              </a:ext>
            </a:extLst>
          </p:cNvPr>
          <p:cNvSpPr txBox="1"/>
          <p:nvPr/>
        </p:nvSpPr>
        <p:spPr>
          <a:xfrm>
            <a:off x="10110023" y="3326160"/>
            <a:ext cx="7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？？？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084579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3.2.1 Forward shock + homogeneous CBM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1" y="901564"/>
            <a:ext cx="3793183" cy="4510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8927C0-0D8F-440C-8883-E551190A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02" y="901564"/>
            <a:ext cx="5781466" cy="45108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976182F-721F-45BF-B748-AE99064D9DE8}"/>
              </a:ext>
            </a:extLst>
          </p:cNvPr>
          <p:cNvSpPr/>
          <p:nvPr/>
        </p:nvSpPr>
        <p:spPr>
          <a:xfrm>
            <a:off x="3134817" y="5956436"/>
            <a:ext cx="5190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homogeneous density profile can be excluded.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13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3.2.1 Forward shock + wind CBM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1" y="901564"/>
            <a:ext cx="3793183" cy="45108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FD0F43-D05F-4311-AE9A-2CB48F7F6940}"/>
              </a:ext>
            </a:extLst>
          </p:cNvPr>
          <p:cNvCxnSpPr>
            <a:cxnSpLocks/>
          </p:cNvCxnSpPr>
          <p:nvPr/>
        </p:nvCxnSpPr>
        <p:spPr>
          <a:xfrm>
            <a:off x="3638550" y="2381250"/>
            <a:ext cx="450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BAF6CA7-CCAC-4ACA-9DB6-ACB21C9E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1564"/>
            <a:ext cx="4993173" cy="31376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878CF3-BC03-4DC8-BCC0-AD148F08B98C}"/>
              </a:ext>
            </a:extLst>
          </p:cNvPr>
          <p:cNvSpPr txBox="1"/>
          <p:nvPr/>
        </p:nvSpPr>
        <p:spPr>
          <a:xfrm>
            <a:off x="5584116" y="4482836"/>
            <a:ext cx="27638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X-ray flux of FS prediction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60051A-7A44-407E-82C8-E5F510CA22C5}"/>
              </a:ext>
            </a:extLst>
          </p:cNvPr>
          <p:cNvCxnSpPr/>
          <p:nvPr/>
        </p:nvCxnSpPr>
        <p:spPr>
          <a:xfrm flipV="1">
            <a:off x="6966065" y="2660073"/>
            <a:ext cx="216131" cy="1679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09DC26D-6B81-468A-97AF-9678EEA93C48}"/>
              </a:ext>
            </a:extLst>
          </p:cNvPr>
          <p:cNvSpPr txBox="1"/>
          <p:nvPr/>
        </p:nvSpPr>
        <p:spPr>
          <a:xfrm>
            <a:off x="8838335" y="4325549"/>
            <a:ext cx="20569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X-ray observations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1A586C-C270-4192-B713-3921C74DE098}"/>
              </a:ext>
            </a:extLst>
          </p:cNvPr>
          <p:cNvCxnSpPr>
            <a:cxnSpLocks/>
          </p:cNvCxnSpPr>
          <p:nvPr/>
        </p:nvCxnSpPr>
        <p:spPr>
          <a:xfrm>
            <a:off x="7797338" y="2357606"/>
            <a:ext cx="1846725" cy="1825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A07EC57-5FB1-4BB0-AFFA-F9634FE0AE70}"/>
              </a:ext>
            </a:extLst>
          </p:cNvPr>
          <p:cNvSpPr txBox="1"/>
          <p:nvPr/>
        </p:nvSpPr>
        <p:spPr>
          <a:xfrm>
            <a:off x="5909948" y="5315670"/>
            <a:ext cx="585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 –ray observations are higher than the FS predication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X-ray LC shows plateau and flare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87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3.2.1 Forward shock + wind CBM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7" y="1097823"/>
            <a:ext cx="3793183" cy="45108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FD0F43-D05F-4311-AE9A-2CB48F7F6940}"/>
              </a:ext>
            </a:extLst>
          </p:cNvPr>
          <p:cNvCxnSpPr>
            <a:cxnSpLocks/>
          </p:cNvCxnSpPr>
          <p:nvPr/>
        </p:nvCxnSpPr>
        <p:spPr>
          <a:xfrm>
            <a:off x="3041650" y="2559050"/>
            <a:ext cx="450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F8C610C-5BFC-417D-B638-89E1F3F408F3}"/>
              </a:ext>
            </a:extLst>
          </p:cNvPr>
          <p:cNvSpPr/>
          <p:nvPr/>
        </p:nvSpPr>
        <p:spPr>
          <a:xfrm>
            <a:off x="8446451" y="5928468"/>
            <a:ext cx="245749" cy="2665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4C439C-D2AC-4F18-8B1A-E523E03E60AD}"/>
              </a:ext>
            </a:extLst>
          </p:cNvPr>
          <p:cNvSpPr/>
          <p:nvPr/>
        </p:nvSpPr>
        <p:spPr>
          <a:xfrm>
            <a:off x="6771732" y="6348625"/>
            <a:ext cx="413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additional origin: late prompt emission 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BB1B7-96DF-42AC-A165-331426D2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17" y="1097823"/>
            <a:ext cx="7098274" cy="21868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D95D09-0501-46A1-950E-155C3D56092F}"/>
              </a:ext>
            </a:extLst>
          </p:cNvPr>
          <p:cNvSpPr txBox="1"/>
          <p:nvPr/>
        </p:nvSpPr>
        <p:spPr>
          <a:xfrm>
            <a:off x="5045939" y="3731711"/>
            <a:ext cx="37946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extrapolation of UVOT observations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1A1DEA-3934-4ED4-A143-5FBE750A1203}"/>
              </a:ext>
            </a:extLst>
          </p:cNvPr>
          <p:cNvCxnSpPr>
            <a:cxnSpLocks/>
          </p:cNvCxnSpPr>
          <p:nvPr/>
        </p:nvCxnSpPr>
        <p:spPr>
          <a:xfrm>
            <a:off x="6375400" y="2146563"/>
            <a:ext cx="381000" cy="1426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A7C2E8D-9FBD-4C22-9693-AF7B36190520}"/>
              </a:ext>
            </a:extLst>
          </p:cNvPr>
          <p:cNvSpPr txBox="1"/>
          <p:nvPr/>
        </p:nvSpPr>
        <p:spPr>
          <a:xfrm>
            <a:off x="5664198" y="4416665"/>
            <a:ext cx="585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X-ray flux is much higher than the extrapolation of the power law component of the UVOT emission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5C03B-C78B-4A55-8892-D86FB4A386D3}"/>
              </a:ext>
            </a:extLst>
          </p:cNvPr>
          <p:cNvSpPr txBox="1"/>
          <p:nvPr/>
        </p:nvSpPr>
        <p:spPr>
          <a:xfrm>
            <a:off x="5664198" y="5114002"/>
            <a:ext cx="585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 –ray observations are higher than the FS predication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X-ray LC shows plateau and flare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04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7" y="1097823"/>
            <a:ext cx="3793183" cy="45108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FD0F43-D05F-4311-AE9A-2CB48F7F6940}"/>
              </a:ext>
            </a:extLst>
          </p:cNvPr>
          <p:cNvCxnSpPr>
            <a:cxnSpLocks/>
          </p:cNvCxnSpPr>
          <p:nvPr/>
        </p:nvCxnSpPr>
        <p:spPr>
          <a:xfrm>
            <a:off x="3041650" y="2559050"/>
            <a:ext cx="450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99E1B7-43B1-4003-BD50-956692328624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3.2.1 Forward shock + wind CBM +</a:t>
            </a:r>
            <a:r>
              <a:rPr lang="en-US" altLang="zh-CN" sz="2400" dirty="0"/>
              <a:t> </a:t>
            </a:r>
            <a:r>
              <a:rPr lang="en-US" altLang="zh-CN" sz="2400" b="1" dirty="0"/>
              <a:t>late prompt emission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D4544-53D6-4979-AC37-0AD9DB90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12" y="1600541"/>
            <a:ext cx="5694980" cy="400809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A2776E1-D076-4A71-9C1C-DD4EBBDD5658}"/>
              </a:ext>
            </a:extLst>
          </p:cNvPr>
          <p:cNvCxnSpPr/>
          <p:nvPr/>
        </p:nvCxnSpPr>
        <p:spPr>
          <a:xfrm flipV="1">
            <a:off x="3886200" y="3683000"/>
            <a:ext cx="11176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5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3.2.1 Forward shock + wind CBM +</a:t>
            </a:r>
            <a:r>
              <a:rPr lang="en-US" altLang="zh-CN" sz="2400" dirty="0"/>
              <a:t> </a:t>
            </a:r>
            <a:r>
              <a:rPr lang="en-US" altLang="zh-CN" sz="2400" b="1" dirty="0"/>
              <a:t>late prompt emission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7" y="1173593"/>
            <a:ext cx="3793183" cy="45108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FD0F43-D05F-4311-AE9A-2CB48F7F6940}"/>
              </a:ext>
            </a:extLst>
          </p:cNvPr>
          <p:cNvCxnSpPr>
            <a:cxnSpLocks/>
          </p:cNvCxnSpPr>
          <p:nvPr/>
        </p:nvCxnSpPr>
        <p:spPr>
          <a:xfrm>
            <a:off x="3409950" y="2622550"/>
            <a:ext cx="450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1DBB1B7-96DF-42AC-A165-331426D2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49" y="4339058"/>
            <a:ext cx="7098274" cy="2186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DAB78C-CF72-4E49-9C90-E1894B9F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901564"/>
            <a:ext cx="4993173" cy="3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2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3.2.1 Forward shock + wind CBM +</a:t>
            </a:r>
            <a:r>
              <a:rPr lang="en-US" altLang="zh-CN" sz="2400" dirty="0"/>
              <a:t> </a:t>
            </a:r>
            <a:r>
              <a:rPr lang="en-US" altLang="zh-CN" sz="2400" b="1" dirty="0"/>
              <a:t>late prompt emission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EA86A-EEDC-4623-9673-488162C2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7" y="1173593"/>
            <a:ext cx="3793183" cy="45108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FD0F43-D05F-4311-AE9A-2CB48F7F6940}"/>
              </a:ext>
            </a:extLst>
          </p:cNvPr>
          <p:cNvCxnSpPr>
            <a:cxnSpLocks/>
          </p:cNvCxnSpPr>
          <p:nvPr/>
        </p:nvCxnSpPr>
        <p:spPr>
          <a:xfrm>
            <a:off x="3409950" y="2622550"/>
            <a:ext cx="450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99E60B2-9735-4B1F-A71A-B65A598A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02" y="1173593"/>
            <a:ext cx="4365152" cy="3405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C3C8872-A61E-4754-BC5D-B7B8E2BA4949}"/>
                  </a:ext>
                </a:extLst>
              </p:cNvPr>
              <p:cNvSpPr/>
              <p:nvPr/>
            </p:nvSpPr>
            <p:spPr>
              <a:xfrm>
                <a:off x="5260787" y="4966590"/>
                <a:ext cx="6648981" cy="1257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Late 5 GHz observations are consistent well with the wind CBM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Late jet break at 8×10^6 s resulting 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CN" dirty="0"/>
                  <a:t>,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relationship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C3C8872-A61E-4754-BC5D-B7B8E2BA4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87" y="4966590"/>
                <a:ext cx="6648981" cy="1257395"/>
              </a:xfrm>
              <a:prstGeom prst="rect">
                <a:avLst/>
              </a:prstGeom>
              <a:blipFill>
                <a:blip r:embed="rId4"/>
                <a:stretch>
                  <a:fillRect l="-642" t="-2913" r="-1100" b="-5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27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3.3 Possible evidence of SN?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80B23-98FA-4286-BC14-FC8CEAF0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05" y="864982"/>
            <a:ext cx="7344632" cy="54638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7028B4-4936-4571-97D7-6A07974024D6}"/>
                  </a:ext>
                </a:extLst>
              </p:cNvPr>
              <p:cNvSpPr txBox="1"/>
              <p:nvPr/>
            </p:nvSpPr>
            <p:spPr>
              <a:xfrm>
                <a:off x="9169400" y="20320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dirty="0"/>
                  <a:t>25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7028B4-4936-4571-97D7-6A079740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400" y="2032000"/>
                <a:ext cx="152400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3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1070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4.Conclusions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C29E19-8850-487A-B06A-027993C4CCB4}"/>
                  </a:ext>
                </a:extLst>
              </p:cNvPr>
              <p:cNvSpPr txBox="1"/>
              <p:nvPr/>
            </p:nvSpPr>
            <p:spPr>
              <a:xfrm>
                <a:off x="609600" y="1422400"/>
                <a:ext cx="113792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Flare in prompt emission: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presence of a black-body component is explained as due to a reborn fireball scenario.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Afterglow emission and CBM: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multiwavelength afterglow emission is interpreted through the standard forward shock model in wind-CBM case, with a late prompt component added to fit the X-ray emission.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Possible SN and host galaxy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presence of a bump in the light curve in late time optical observations can be interpreted as a supernova signature.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host galaxy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dirty="0"/>
                  <a:t>25 is estimated from the late R-band flattening light curve. 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C29E19-8850-487A-B06A-027993C4C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22400"/>
                <a:ext cx="11379200" cy="3693319"/>
              </a:xfrm>
              <a:prstGeom prst="rect">
                <a:avLst/>
              </a:prstGeom>
              <a:blipFill>
                <a:blip r:embed="rId2"/>
                <a:stretch>
                  <a:fillRect l="-321" t="-825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6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0C696B-04CE-4BF5-B5C9-05DDAE4AE53A}"/>
              </a:ext>
            </a:extLst>
          </p:cNvPr>
          <p:cNvSpPr txBox="1"/>
          <p:nvPr/>
        </p:nvSpPr>
        <p:spPr>
          <a:xfrm>
            <a:off x="190730" y="140043"/>
            <a:ext cx="590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1.1 </a:t>
            </a:r>
            <a:r>
              <a:rPr lang="en-US" altLang="zh-CN" b="1" dirty="0"/>
              <a:t>Gamma-ray and X-ray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86F290-DCFB-4809-B527-D5A3FDB46D2B}"/>
                  </a:ext>
                </a:extLst>
              </p:cNvPr>
              <p:cNvSpPr txBox="1"/>
              <p:nvPr/>
            </p:nvSpPr>
            <p:spPr>
              <a:xfrm>
                <a:off x="294588" y="990600"/>
                <a:ext cx="59721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Swift-BAT  (first detection)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Energy band: 15-350keV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Triggered at 2015.10.27UT03:58:24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=130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15-150keV  Peak flux: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6.8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±0.6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15-150keV  fluence: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7.8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±0.2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~ 80s quiescent phase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86F290-DCFB-4809-B527-D5A3FDB4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8" y="990600"/>
                <a:ext cx="5972175" cy="2031325"/>
              </a:xfrm>
              <a:prstGeom prst="rect">
                <a:avLst/>
              </a:prstGeom>
              <a:blipFill>
                <a:blip r:embed="rId2"/>
                <a:stretch>
                  <a:fillRect l="-612" t="-1802" b="-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4BDFAC1-4E53-4BE8-8764-62748750A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860" y="3410817"/>
            <a:ext cx="7615928" cy="33828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B6B9BA-02CC-42CE-9545-8A6FB7839FFF}"/>
              </a:ext>
            </a:extLst>
          </p:cNvPr>
          <p:cNvSpPr txBox="1"/>
          <p:nvPr/>
        </p:nvSpPr>
        <p:spPr>
          <a:xfrm>
            <a:off x="294587" y="3257550"/>
            <a:ext cx="5972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Swift-XRT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Energy band: 0.3-10keV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87 s post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Shows a delayed bright flare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3EFB66-D1B6-4968-AF0C-537B7984C2AA}"/>
                  </a:ext>
                </a:extLst>
              </p:cNvPr>
              <p:cNvSpPr txBox="1"/>
              <p:nvPr/>
            </p:nvSpPr>
            <p:spPr>
              <a:xfrm>
                <a:off x="270772" y="4785437"/>
                <a:ext cx="3686177" cy="1508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z = 0.81 (Perley et al.2015)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𝑖𝑠𝑜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=3.98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𝑒𝑟𝑔</m:t>
                    </m:r>
                  </m:oMath>
                </a14:m>
                <a:r>
                  <a:rPr lang="en-US" altLang="zh-CN" b="0" dirty="0">
                    <a:ea typeface="Cambria Math" panose="02040503050406030204" pitchFamily="18" charset="0"/>
                  </a:rPr>
                  <a:t> (</a:t>
                </a:r>
                <a:r>
                  <a:rPr lang="en-US" altLang="zh-CN" dirty="0"/>
                  <a:t>Toelge et al.2015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3EFB66-D1B6-4968-AF0C-537B7984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2" y="4785437"/>
                <a:ext cx="3686177" cy="1508939"/>
              </a:xfrm>
              <a:prstGeom prst="rect">
                <a:avLst/>
              </a:prstGeom>
              <a:blipFill>
                <a:blip r:embed="rId4"/>
                <a:stretch>
                  <a:fillRect l="-992" t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5B0B66-25FE-4ADB-8D3A-B3FB5181E69B}"/>
                  </a:ext>
                </a:extLst>
              </p:cNvPr>
              <p:cNvSpPr txBox="1"/>
              <p:nvPr/>
            </p:nvSpPr>
            <p:spPr>
              <a:xfrm>
                <a:off x="6091613" y="990600"/>
                <a:ext cx="59721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Fermi-GBM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Energy band: 8keV – 1MeV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0.1-1MeV  Peak flux: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0.1-1MeV  fluence: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5B0B66-25FE-4ADB-8D3A-B3FB5181E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13" y="990600"/>
                <a:ext cx="5972175" cy="1477328"/>
              </a:xfrm>
              <a:prstGeom prst="rect">
                <a:avLst/>
              </a:prstGeom>
              <a:blipFill>
                <a:blip r:embed="rId5"/>
                <a:stretch>
                  <a:fillRect l="-612" t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3EB2CDF-08B2-4CF6-B8CF-FD4DC586B757}"/>
              </a:ext>
            </a:extLst>
          </p:cNvPr>
          <p:cNvSpPr txBox="1"/>
          <p:nvPr/>
        </p:nvSpPr>
        <p:spPr>
          <a:xfrm>
            <a:off x="6091612" y="2334220"/>
            <a:ext cx="6161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XMM-Newton </a:t>
            </a:r>
            <a:r>
              <a:rPr lang="zh-CN" altLang="en-US" dirty="0"/>
              <a:t>（</a:t>
            </a:r>
            <a:r>
              <a:rPr lang="en-US" altLang="zh-CN" dirty="0"/>
              <a:t>approved observations, spectroscopic?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Mos</a:t>
            </a:r>
            <a:r>
              <a:rPr lang="en-US" altLang="zh-CN" dirty="0"/>
              <a:t> &amp; </a:t>
            </a:r>
            <a:r>
              <a:rPr lang="en-US" altLang="zh-CN" dirty="0" err="1"/>
              <a:t>pn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21.3 h post trigger and lasting 51.5 </a:t>
            </a:r>
            <a:r>
              <a:rPr lang="en-US" altLang="zh-CN" dirty="0" err="1"/>
              <a:t>ks</a:t>
            </a:r>
            <a:r>
              <a:rPr lang="en-US" altLang="zh-CN" dirty="0"/>
              <a:t> (~14.3 h)</a:t>
            </a:r>
          </a:p>
        </p:txBody>
      </p:sp>
    </p:spTree>
    <p:extLst>
      <p:ext uri="{BB962C8B-B14F-4D97-AF65-F5344CB8AC3E}">
        <p14:creationId xmlns:p14="http://schemas.microsoft.com/office/powerpoint/2010/main" val="2547166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19E4619-9F04-49A2-871E-11D18392757E}"/>
              </a:ext>
            </a:extLst>
          </p:cNvPr>
          <p:cNvSpPr txBox="1"/>
          <p:nvPr/>
        </p:nvSpPr>
        <p:spPr>
          <a:xfrm>
            <a:off x="3244850" y="2755900"/>
            <a:ext cx="570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Thanks for constructing.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2020.03.13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23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E75BDC-4FBF-4F24-81C0-DF4781A15D43}"/>
              </a:ext>
            </a:extLst>
          </p:cNvPr>
          <p:cNvSpPr txBox="1"/>
          <p:nvPr/>
        </p:nvSpPr>
        <p:spPr>
          <a:xfrm>
            <a:off x="190731" y="140043"/>
            <a:ext cx="278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1.2 Optical data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2EB0B1-C5AD-440C-8522-B3D4D0D88F4E}"/>
              </a:ext>
            </a:extLst>
          </p:cNvPr>
          <p:cNvSpPr txBox="1"/>
          <p:nvPr/>
        </p:nvSpPr>
        <p:spPr>
          <a:xfrm>
            <a:off x="294589" y="990600"/>
            <a:ext cx="56871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RAPTOR network of robotic optical telescopes first started optical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All the R (</a:t>
            </a:r>
            <a:r>
              <a:rPr lang="el-GR" altLang="zh-CN" dirty="0"/>
              <a:t> λ=658 </a:t>
            </a:r>
            <a:r>
              <a:rPr lang="en-US" altLang="zh-CN" dirty="0"/>
              <a:t>nm) magnitudes reported in GCN were collected (for modelling) (table A.1)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Swift-UVOT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Detection in all photometric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95 s post trigger (table 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TNG  late time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Italian 3.6m </a:t>
            </a:r>
            <a:r>
              <a:rPr lang="en-US" altLang="zh-CN" dirty="0" err="1"/>
              <a:t>Telescopio</a:t>
            </a:r>
            <a:r>
              <a:rPr lang="en-US" altLang="zh-CN" dirty="0"/>
              <a:t> Nazionale Galileo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 filter, total exposure of 44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Starting 19.6 days after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LBT late time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8.4 m Large Binocular Telescope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SDSS-r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33.9 and 92.3 days after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exposure time: 20 and 70 min, respectively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4876F9-4EBA-43F1-965A-403ACB5F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123" y="990600"/>
            <a:ext cx="6108146" cy="20048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028EB3-5025-458A-BE3D-A379670EC694}"/>
              </a:ext>
            </a:extLst>
          </p:cNvPr>
          <p:cNvSpPr txBox="1"/>
          <p:nvPr/>
        </p:nvSpPr>
        <p:spPr>
          <a:xfrm>
            <a:off x="8524227" y="2995421"/>
            <a:ext cx="74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7CF0BF-D4A7-47AF-903B-F1CFA69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23" y="3370259"/>
            <a:ext cx="6108146" cy="71272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2F9814-AB94-4A1B-8210-232E94B2AED9}"/>
              </a:ext>
            </a:extLst>
          </p:cNvPr>
          <p:cNvCxnSpPr>
            <a:cxnSpLocks/>
          </p:cNvCxnSpPr>
          <p:nvPr/>
        </p:nvCxnSpPr>
        <p:spPr>
          <a:xfrm>
            <a:off x="8995098" y="3705225"/>
            <a:ext cx="2486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E1F130-C4C7-4059-B78B-4DFE1BD4A890}"/>
              </a:ext>
            </a:extLst>
          </p:cNvPr>
          <p:cNvCxnSpPr>
            <a:cxnSpLocks/>
          </p:cNvCxnSpPr>
          <p:nvPr/>
        </p:nvCxnSpPr>
        <p:spPr>
          <a:xfrm>
            <a:off x="8995097" y="3844925"/>
            <a:ext cx="2486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A483148-9616-4ADC-BB4D-2285F29A5EC4}"/>
              </a:ext>
            </a:extLst>
          </p:cNvPr>
          <p:cNvCxnSpPr>
            <a:cxnSpLocks/>
          </p:cNvCxnSpPr>
          <p:nvPr/>
        </p:nvCxnSpPr>
        <p:spPr>
          <a:xfrm>
            <a:off x="8995096" y="3978275"/>
            <a:ext cx="2486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1D991AA-27CB-462E-9DA0-E124DF288019}"/>
              </a:ext>
            </a:extLst>
          </p:cNvPr>
          <p:cNvSpPr txBox="1"/>
          <p:nvPr/>
        </p:nvSpPr>
        <p:spPr>
          <a:xfrm>
            <a:off x="11411275" y="3522983"/>
            <a:ext cx="530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TNG</a:t>
            </a:r>
            <a:endParaRPr lang="zh-CN" altLang="en-US" sz="1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B8C9C9-B9CA-4407-ACDC-99B099944B2E}"/>
              </a:ext>
            </a:extLst>
          </p:cNvPr>
          <p:cNvSpPr txBox="1"/>
          <p:nvPr/>
        </p:nvSpPr>
        <p:spPr>
          <a:xfrm>
            <a:off x="11217996" y="3715427"/>
            <a:ext cx="916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LBT</a:t>
            </a:r>
            <a:endParaRPr lang="zh-CN" altLang="en-US" sz="10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318B711-3416-4468-922D-DBF01A07DCF3}"/>
              </a:ext>
            </a:extLst>
          </p:cNvPr>
          <p:cNvCxnSpPr>
            <a:cxnSpLocks/>
          </p:cNvCxnSpPr>
          <p:nvPr/>
        </p:nvCxnSpPr>
        <p:spPr>
          <a:xfrm>
            <a:off x="11508111" y="3785792"/>
            <a:ext cx="50006" cy="38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2B3CC00-AB17-4BFD-83F5-102F48E003B5}"/>
              </a:ext>
            </a:extLst>
          </p:cNvPr>
          <p:cNvCxnSpPr>
            <a:cxnSpLocks/>
          </p:cNvCxnSpPr>
          <p:nvPr/>
        </p:nvCxnSpPr>
        <p:spPr>
          <a:xfrm flipV="1">
            <a:off x="11508111" y="3883061"/>
            <a:ext cx="50006" cy="38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326B3D5-67D3-4406-A8F6-FC5F0B802D7A}"/>
              </a:ext>
            </a:extLst>
          </p:cNvPr>
          <p:cNvCxnSpPr>
            <a:cxnSpLocks/>
          </p:cNvCxnSpPr>
          <p:nvPr/>
        </p:nvCxnSpPr>
        <p:spPr>
          <a:xfrm flipV="1">
            <a:off x="11508111" y="3656295"/>
            <a:ext cx="3925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85F0E677-04CA-4506-B2D5-F6603339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536216"/>
            <a:ext cx="3162069" cy="150447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6AA2A3C-D770-435A-A2CC-5704F7781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123" y="4351539"/>
            <a:ext cx="2707952" cy="16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2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1" y="140043"/>
            <a:ext cx="278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1.3 Radio data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313639" y="828675"/>
            <a:ext cx="60204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VLA was firstly triggered for radio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~ 21.8 GHz, 0.78 days after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Revealing a source with ~ 1.7 </a:t>
            </a:r>
            <a:r>
              <a:rPr lang="en-US" altLang="zh-CN" sz="1600" dirty="0" err="1"/>
              <a:t>mJy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European VLBI (EVN) observations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Centered at  4.98 GHz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15.11.18 and 16.03. 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Peak brightness: </a:t>
            </a:r>
            <a:r>
              <a:rPr lang="el-GR" altLang="zh-CN" sz="1600" dirty="0"/>
              <a:t>(400±50)</a:t>
            </a:r>
            <a:r>
              <a:rPr lang="en-US" altLang="zh-CN" sz="1600" dirty="0"/>
              <a:t> and (125±10) </a:t>
            </a:r>
            <a:r>
              <a:rPr lang="el-GR" altLang="zh-CN" sz="1600" dirty="0"/>
              <a:t>μ</a:t>
            </a:r>
            <a:r>
              <a:rPr lang="en-US" altLang="zh-CN" sz="1600" dirty="0" err="1"/>
              <a:t>Jy</a:t>
            </a:r>
            <a:r>
              <a:rPr lang="en-US" altLang="zh-CN" sz="1600" dirty="0"/>
              <a:t>/beam, respectively</a:t>
            </a:r>
          </a:p>
          <a:p>
            <a:pPr lvl="1"/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VLBA observations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2016 01.24, 01.30, and 02.06.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5, 8, and 15 GHz, respectively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At 5 and 8 GHz, A compact source was showed at the image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Medicina observations (approved proposal)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Centered at 24.5 GHz, 2015.10.31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Total on-source time: 27min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 No significant emission was detected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Sardinia </a:t>
            </a:r>
            <a:r>
              <a:rPr lang="en-US" altLang="zh-CN" sz="1600" dirty="0" err="1"/>
              <a:t>Rdio</a:t>
            </a:r>
            <a:r>
              <a:rPr lang="en-US" altLang="zh-CN" sz="1600" dirty="0"/>
              <a:t> Telescope (SRT)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No </a:t>
            </a:r>
            <a:r>
              <a:rPr lang="en-US" altLang="zh-CN" sz="1600" dirty="0" err="1"/>
              <a:t>siginificant</a:t>
            </a:r>
            <a:r>
              <a:rPr lang="en-US" altLang="zh-CN" sz="1600" dirty="0"/>
              <a:t> emission was detected </a:t>
            </a:r>
          </a:p>
          <a:p>
            <a:pPr lvl="1"/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830B1-222F-4A82-9731-0958D00A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52" y="140043"/>
            <a:ext cx="3709139" cy="28531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A8E25-B675-448F-A34A-0F7BC1EA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44" y="3171826"/>
            <a:ext cx="4499356" cy="36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7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FDF912-84C6-49A0-8F9C-15DDB182B972}"/>
              </a:ext>
            </a:extLst>
          </p:cNvPr>
          <p:cNvSpPr txBox="1"/>
          <p:nvPr/>
        </p:nvSpPr>
        <p:spPr>
          <a:xfrm>
            <a:off x="190730" y="140043"/>
            <a:ext cx="590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2.Data analysis and results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1B633B-4155-4A5B-9B0B-936CDCDB8502}"/>
              </a:ext>
            </a:extLst>
          </p:cNvPr>
          <p:cNvSpPr txBox="1"/>
          <p:nvPr/>
        </p:nvSpPr>
        <p:spPr>
          <a:xfrm>
            <a:off x="426876" y="954973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Prompt emission: first and second peaks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BAF81-A29D-48E0-BA46-70B91A7FD3BB}"/>
              </a:ext>
            </a:extLst>
          </p:cNvPr>
          <p:cNvSpPr txBox="1"/>
          <p:nvPr/>
        </p:nvSpPr>
        <p:spPr>
          <a:xfrm>
            <a:off x="426876" y="1820587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Evidence of a thermal component: third peak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A0782B-A32B-4215-9CDE-432703A4BCBF}"/>
              </a:ext>
            </a:extLst>
          </p:cNvPr>
          <p:cNvSpPr txBox="1"/>
          <p:nvPr/>
        </p:nvSpPr>
        <p:spPr>
          <a:xfrm>
            <a:off x="426876" y="2686201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X-ray emission in the interval 130–200 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315440-20C7-4E6B-8FB0-C3C3668F6B2E}"/>
              </a:ext>
            </a:extLst>
          </p:cNvPr>
          <p:cNvSpPr txBox="1"/>
          <p:nvPr/>
        </p:nvSpPr>
        <p:spPr>
          <a:xfrm>
            <a:off x="426876" y="3551815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XMM-Newton late time spectrum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DA5A05-FB90-4CAA-9C71-61883E50E4D0}"/>
              </a:ext>
            </a:extLst>
          </p:cNvPr>
          <p:cNvSpPr txBox="1"/>
          <p:nvPr/>
        </p:nvSpPr>
        <p:spPr>
          <a:xfrm>
            <a:off x="426876" y="4417429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Radio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741205-4782-419F-8DAC-DEF9690B0480}"/>
              </a:ext>
            </a:extLst>
          </p:cNvPr>
          <p:cNvSpPr txBox="1"/>
          <p:nvPr/>
        </p:nvSpPr>
        <p:spPr>
          <a:xfrm>
            <a:off x="426876" y="5283043"/>
            <a:ext cx="57559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Afterglow light curve and spectral energy distributions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307F40-A294-4938-A2C1-8C7323F3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05" y="491521"/>
            <a:ext cx="5441565" cy="56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6486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2.1 Prompt emission: first and second peaks</a:t>
            </a:r>
            <a:endParaRPr lang="en-US" altLang="zh-CN" b="1" dirty="0"/>
          </a:p>
          <a:p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/>
              <p:nvPr/>
            </p:nvSpPr>
            <p:spPr>
              <a:xfrm>
                <a:off x="476596" y="1781030"/>
                <a:ext cx="5314719" cy="220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 GBM+BAT spectrum of stage #1 and #2 were fitted by CPL model</a:t>
                </a:r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Spectrum #3 can only be fitted by SPL model due to the unconstrained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</m:oMath>
                </a14:m>
                <a:br>
                  <a:rPr lang="en-US" altLang="zh-CN" sz="1600" dirty="0"/>
                </a:br>
                <a:endParaRPr lang="en-US" altLang="zh-CN" sz="1600" dirty="0"/>
              </a:p>
              <a:p>
                <a:pPr lvl="1"/>
                <a:endParaRPr lang="en-US" altLang="zh-CN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96" y="1781030"/>
                <a:ext cx="5314719" cy="2206630"/>
              </a:xfrm>
              <a:prstGeom prst="rect">
                <a:avLst/>
              </a:prstGeom>
              <a:blipFill>
                <a:blip r:embed="rId2"/>
                <a:stretch>
                  <a:fillRect l="-688" t="-1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11062DE-0ECA-4FA0-8306-AA597EF0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181" y="736997"/>
            <a:ext cx="5515206" cy="41529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1F03C0-B44A-4F32-B46F-DE13E371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989995"/>
            <a:ext cx="9230187" cy="17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7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2.2 Evidence of a thermal component: third peak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/>
              <p:nvPr/>
            </p:nvSpPr>
            <p:spPr>
              <a:xfrm>
                <a:off x="294589" y="1086188"/>
                <a:ext cx="5801411" cy="3136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Time resolved spectral analysis was performed over a wide energy range(XRT+BAT+GBM)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Fixed galactic absorption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𝑔𝑎𝑙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=3.7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Fixed intrinsic absorption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0.44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/>
                  <a:t> from late times (&gt;5 days) XRT spectra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Spectral #4 - #7 all required CPL + BB to fit the XRT data well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94A3C0-AA08-45C2-9C45-44945B01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9" y="1086188"/>
                <a:ext cx="5801411" cy="3136628"/>
              </a:xfrm>
              <a:prstGeom prst="rect">
                <a:avLst/>
              </a:prstGeom>
              <a:blipFill>
                <a:blip r:embed="rId2"/>
                <a:stretch>
                  <a:fillRect l="-630" t="-971" b="-2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B12339C-AF2E-4C4F-AC82-E6BA2F17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99" y="738650"/>
            <a:ext cx="5471612" cy="3831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3986C-5F70-4551-A98A-AFA4BB69F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25" y="5423427"/>
            <a:ext cx="10478186" cy="12945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CC1833-828D-4E36-905E-FA6D333E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5" y="4707298"/>
            <a:ext cx="10478186" cy="7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4B5190-5129-42B0-85A9-0B9972C63138}"/>
              </a:ext>
            </a:extLst>
          </p:cNvPr>
          <p:cNvSpPr txBox="1"/>
          <p:nvPr/>
        </p:nvSpPr>
        <p:spPr>
          <a:xfrm>
            <a:off x="190730" y="140043"/>
            <a:ext cx="75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2.3 X-ray emission in the interval 130–200 s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94A3C0-AA08-45C2-9C45-44945B01C809}"/>
              </a:ext>
            </a:extLst>
          </p:cNvPr>
          <p:cNvSpPr txBox="1"/>
          <p:nvPr/>
        </p:nvSpPr>
        <p:spPr>
          <a:xfrm>
            <a:off x="438381" y="1936517"/>
            <a:ext cx="4266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 The early optical emission could have the same origin with the high energy emission.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C08CCD-DD01-4D1C-8F34-10AE038F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65" y="866775"/>
            <a:ext cx="6864152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1157</Words>
  <Application>Microsoft Office PowerPoint</Application>
  <PresentationFormat>宽屏</PresentationFormat>
  <Paragraphs>228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行</dc:creator>
  <cp:lastModifiedBy>刘 行</cp:lastModifiedBy>
  <cp:revision>89</cp:revision>
  <dcterms:created xsi:type="dcterms:W3CDTF">2020-03-09T02:12:25Z</dcterms:created>
  <dcterms:modified xsi:type="dcterms:W3CDTF">2020-03-13T06:21:29Z</dcterms:modified>
</cp:coreProperties>
</file>